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6"/>
  </p:handoutMasterIdLst>
  <p:sldIdLst>
    <p:sldId id="256" r:id="rId2"/>
    <p:sldId id="257" r:id="rId3"/>
    <p:sldId id="258" r:id="rId4"/>
    <p:sldId id="261" r:id="rId5"/>
  </p:sldIdLst>
  <p:sldSz cx="9144000" cy="6858000" type="screen4x3"/>
  <p:notesSz cx="9926638" cy="679767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howGuides="1">
      <p:cViewPr varScale="1">
        <p:scale>
          <a:sx n="105" d="100"/>
          <a:sy n="105" d="100"/>
        </p:scale>
        <p:origin x="126" y="13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handoutMaster" Target="handoutMasters/handout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4301543" cy="339884"/>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5622798" y="0"/>
            <a:ext cx="4301543" cy="339884"/>
          </a:xfrm>
          <a:prstGeom prst="rect">
            <a:avLst/>
          </a:prstGeom>
        </p:spPr>
        <p:txBody>
          <a:bodyPr vert="horz" lIns="91440" tIns="45720" rIns="91440" bIns="45720" rtlCol="0"/>
          <a:lstStyle>
            <a:lvl1pPr algn="r">
              <a:defRPr sz="1200"/>
            </a:lvl1pPr>
          </a:lstStyle>
          <a:p>
            <a:fld id="{D316CE1D-11A0-4B5D-86AF-5BA288C2E137}" type="datetimeFigureOut">
              <a:rPr lang="de-DE" smtClean="0"/>
              <a:pPr/>
              <a:t>22.07.2020</a:t>
            </a:fld>
            <a:endParaRPr lang="de-DE"/>
          </a:p>
        </p:txBody>
      </p:sp>
      <p:sp>
        <p:nvSpPr>
          <p:cNvPr id="4" name="Fußzeilenplatzhalter 3"/>
          <p:cNvSpPr>
            <a:spLocks noGrp="1"/>
          </p:cNvSpPr>
          <p:nvPr>
            <p:ph type="ftr" sz="quarter" idx="2"/>
          </p:nvPr>
        </p:nvSpPr>
        <p:spPr>
          <a:xfrm>
            <a:off x="0" y="6456612"/>
            <a:ext cx="4301543" cy="339884"/>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5622798" y="6456612"/>
            <a:ext cx="4301543" cy="339884"/>
          </a:xfrm>
          <a:prstGeom prst="rect">
            <a:avLst/>
          </a:prstGeom>
        </p:spPr>
        <p:txBody>
          <a:bodyPr vert="horz" lIns="91440" tIns="45720" rIns="91440" bIns="45720" rtlCol="0" anchor="b"/>
          <a:lstStyle>
            <a:lvl1pPr algn="r">
              <a:defRPr sz="1200"/>
            </a:lvl1pPr>
          </a:lstStyle>
          <a:p>
            <a:fld id="{8C08E2FA-788A-4C42-8A75-B4DBEC8B6BBC}" type="slidenum">
              <a:rPr lang="de-DE" smtClean="0"/>
              <a:pPr/>
              <a:t>‹Nr.›</a:t>
            </a:fld>
            <a:endParaRPr lang="de-DE"/>
          </a:p>
        </p:txBody>
      </p:sp>
    </p:spTree>
    <p:extLst>
      <p:ext uri="{BB962C8B-B14F-4D97-AF65-F5344CB8AC3E}">
        <p14:creationId xmlns:p14="http://schemas.microsoft.com/office/powerpoint/2010/main" val="809321422"/>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27291451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27643214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21813101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7129543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 bearbeiten</a:t>
            </a:r>
          </a:p>
        </p:txBody>
      </p:sp>
      <p:sp>
        <p:nvSpPr>
          <p:cNvPr id="4" name="Datumsplatzhalter 3"/>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5" name="Fußzeilenplatzhalter 4"/>
          <p:cNvSpPr>
            <a:spLocks noGrp="1"/>
          </p:cNvSpPr>
          <p:nvPr>
            <p:ph type="ftr" sz="quarter" idx="11"/>
          </p:nvPr>
        </p:nvSpPr>
        <p:spPr/>
        <p:txBody>
          <a:bodyPr/>
          <a:lstStyle/>
          <a:p>
            <a:endParaRPr lang="de-DE"/>
          </a:p>
        </p:txBody>
      </p:sp>
      <p:sp>
        <p:nvSpPr>
          <p:cNvPr id="6" name="Foliennummernplatzhalter 5"/>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349755119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4640845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8" name="Fußzeilenplatzhalter 7"/>
          <p:cNvSpPr>
            <a:spLocks noGrp="1"/>
          </p:cNvSpPr>
          <p:nvPr>
            <p:ph type="ftr" sz="quarter" idx="11"/>
          </p:nvPr>
        </p:nvSpPr>
        <p:spPr/>
        <p:txBody>
          <a:bodyPr/>
          <a:lstStyle/>
          <a:p>
            <a:endParaRPr lang="de-DE"/>
          </a:p>
        </p:txBody>
      </p:sp>
      <p:sp>
        <p:nvSpPr>
          <p:cNvPr id="9" name="Foliennummernplatzhalter 8"/>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35561646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4" name="Fußzeilenplatzhalter 3"/>
          <p:cNvSpPr>
            <a:spLocks noGrp="1"/>
          </p:cNvSpPr>
          <p:nvPr>
            <p:ph type="ftr" sz="quarter" idx="11"/>
          </p:nvPr>
        </p:nvSpPr>
        <p:spPr/>
        <p:txBody>
          <a:bodyPr/>
          <a:lstStyle/>
          <a:p>
            <a:endParaRPr lang="de-DE"/>
          </a:p>
        </p:txBody>
      </p:sp>
      <p:sp>
        <p:nvSpPr>
          <p:cNvPr id="5" name="Foliennummernplatzhalter 4"/>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15570078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3" name="Fußzeilenplatzhalter 2"/>
          <p:cNvSpPr>
            <a:spLocks noGrp="1"/>
          </p:cNvSpPr>
          <p:nvPr>
            <p:ph type="ftr" sz="quarter" idx="11"/>
          </p:nvPr>
        </p:nvSpPr>
        <p:spPr/>
        <p:txBody>
          <a:bodyPr/>
          <a:lstStyle/>
          <a:p>
            <a:endParaRPr lang="de-DE"/>
          </a:p>
        </p:txBody>
      </p:sp>
      <p:sp>
        <p:nvSpPr>
          <p:cNvPr id="4" name="Foliennummernplatzhalter 3"/>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27611682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263734340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 bearbeiten</a:t>
            </a:r>
          </a:p>
        </p:txBody>
      </p:sp>
      <p:sp>
        <p:nvSpPr>
          <p:cNvPr id="5" name="Datumsplatzhalter 4"/>
          <p:cNvSpPr>
            <a:spLocks noGrp="1"/>
          </p:cNvSpPr>
          <p:nvPr>
            <p:ph type="dt" sz="half" idx="10"/>
          </p:nvPr>
        </p:nvSpPr>
        <p:spPr/>
        <p:txBody>
          <a:bodyPr/>
          <a:lstStyle/>
          <a:p>
            <a:fld id="{3202AA1C-5E61-4B24-8490-A575156FB9F1}" type="datetimeFigureOut">
              <a:rPr lang="de-DE" smtClean="0"/>
              <a:pPr/>
              <a:t>22.07.2020</a:t>
            </a:fld>
            <a:endParaRPr lang="de-DE"/>
          </a:p>
        </p:txBody>
      </p:sp>
      <p:sp>
        <p:nvSpPr>
          <p:cNvPr id="6" name="Fußzeilenplatzhalter 5"/>
          <p:cNvSpPr>
            <a:spLocks noGrp="1"/>
          </p:cNvSpPr>
          <p:nvPr>
            <p:ph type="ftr" sz="quarter" idx="11"/>
          </p:nvPr>
        </p:nvSpPr>
        <p:spPr/>
        <p:txBody>
          <a:bodyPr/>
          <a:lstStyle/>
          <a:p>
            <a:endParaRPr lang="de-DE"/>
          </a:p>
        </p:txBody>
      </p:sp>
      <p:sp>
        <p:nvSpPr>
          <p:cNvPr id="7" name="Foliennummernplatzhalter 6"/>
          <p:cNvSpPr>
            <a:spLocks noGrp="1"/>
          </p:cNvSpPr>
          <p:nvPr>
            <p:ph type="sldNum" sz="quarter" idx="12"/>
          </p:nvPr>
        </p:nvSpPr>
        <p:spPr/>
        <p:txBody>
          <a:bodyPr/>
          <a:lstStyle/>
          <a:p>
            <a:fld id="{27ACCC3C-5668-4FBA-80F9-1F0F171432F5}" type="slidenum">
              <a:rPr lang="de-DE" smtClean="0"/>
              <a:pPr/>
              <a:t>‹Nr.›</a:t>
            </a:fld>
            <a:endParaRPr lang="de-DE"/>
          </a:p>
        </p:txBody>
      </p:sp>
    </p:spTree>
    <p:extLst>
      <p:ext uri="{BB962C8B-B14F-4D97-AF65-F5344CB8AC3E}">
        <p14:creationId xmlns:p14="http://schemas.microsoft.com/office/powerpoint/2010/main" val="37707051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202AA1C-5E61-4B24-8490-A575156FB9F1}" type="datetimeFigureOut">
              <a:rPr lang="de-DE" smtClean="0"/>
              <a:pPr/>
              <a:t>22.07.2020</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27ACCC3C-5668-4FBA-80F9-1F0F171432F5}" type="slidenum">
              <a:rPr lang="de-DE" smtClean="0"/>
              <a:pPr/>
              <a:t>‹Nr.›</a:t>
            </a:fld>
            <a:endParaRPr lang="de-DE"/>
          </a:p>
        </p:txBody>
      </p:sp>
    </p:spTree>
    <p:extLst>
      <p:ext uri="{BB962C8B-B14F-4D97-AF65-F5344CB8AC3E}">
        <p14:creationId xmlns:p14="http://schemas.microsoft.com/office/powerpoint/2010/main" val="24776707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0" y="548680"/>
            <a:ext cx="4320480" cy="360000"/>
          </a:xfrm>
          <a:prstGeom prst="rect">
            <a:avLst/>
          </a:prstGeom>
          <a:solidFill>
            <a:srgbClr val="92D050"/>
          </a:solidFill>
        </p:spPr>
        <p:txBody>
          <a:bodyPr wrap="square" rtlCol="0">
            <a:spAutoFit/>
          </a:bodyPr>
          <a:lstStyle/>
          <a:p>
            <a:r>
              <a:rPr lang="de-DE" b="1" dirty="0" smtClean="0">
                <a:latin typeface="Trebuchet MS" panose="020B0603020202020204" pitchFamily="34" charset="0"/>
              </a:rPr>
              <a:t>Biohaltung</a:t>
            </a:r>
            <a:endParaRPr lang="de-DE" b="1" dirty="0">
              <a:latin typeface="Trebuchet MS" panose="020B0603020202020204" pitchFamily="34" charset="0"/>
            </a:endParaRPr>
          </a:p>
        </p:txBody>
      </p:sp>
      <p:pic>
        <p:nvPicPr>
          <p:cNvPr id="1026" name="Picture 2" descr="http://www.anne-rinn.de/arbeiten/bilder/projekt35_117bi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4288" y="548680"/>
            <a:ext cx="1757064" cy="2410606"/>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7524328" y="1340768"/>
            <a:ext cx="1080120" cy="630942"/>
          </a:xfrm>
          <a:prstGeom prst="rect">
            <a:avLst/>
          </a:prstGeom>
          <a:noFill/>
        </p:spPr>
        <p:txBody>
          <a:bodyPr wrap="square" rtlCol="0">
            <a:spAutoFit/>
          </a:bodyPr>
          <a:lstStyle/>
          <a:p>
            <a:pPr algn="ctr"/>
            <a:r>
              <a:rPr lang="de-DE" sz="1200" u="sng" dirty="0" smtClean="0">
                <a:latin typeface="Trebuchet MS" panose="020B0603020202020204" pitchFamily="34" charset="0"/>
              </a:rPr>
              <a:t>Kennziffer 0</a:t>
            </a:r>
          </a:p>
          <a:p>
            <a:pPr algn="ctr"/>
            <a:endParaRPr lang="de-DE" sz="1200" dirty="0">
              <a:latin typeface="Trebuchet MS" panose="020B0603020202020204" pitchFamily="34" charset="0"/>
            </a:endParaRPr>
          </a:p>
          <a:p>
            <a:pPr algn="ctr"/>
            <a:r>
              <a:rPr lang="de-DE" sz="1100" dirty="0" smtClean="0">
                <a:latin typeface="Trebuchet MS" panose="020B0603020202020204" pitchFamily="34" charset="0"/>
              </a:rPr>
              <a:t>0-DE-0912341</a:t>
            </a:r>
            <a:endParaRPr lang="de-DE" sz="1100" dirty="0">
              <a:latin typeface="Trebuchet MS" panose="020B0603020202020204" pitchFamily="34" charset="0"/>
            </a:endParaRPr>
          </a:p>
        </p:txBody>
      </p:sp>
      <p:sp>
        <p:nvSpPr>
          <p:cNvPr id="6" name="Textfeld 5"/>
          <p:cNvSpPr txBox="1"/>
          <p:nvPr/>
        </p:nvSpPr>
        <p:spPr>
          <a:xfrm>
            <a:off x="244699" y="1197735"/>
            <a:ext cx="6919589" cy="2462213"/>
          </a:xfrm>
          <a:prstGeom prst="rect">
            <a:avLst/>
          </a:prstGeom>
          <a:noFill/>
        </p:spPr>
        <p:txBody>
          <a:bodyPr wrap="square" rtlCol="0">
            <a:spAutoFit/>
          </a:bodyPr>
          <a:lstStyle/>
          <a:p>
            <a:r>
              <a:rPr lang="de-DE" dirty="0" smtClean="0">
                <a:latin typeface="Trebuchet MS" panose="020B0603020202020204" pitchFamily="34" charset="0"/>
              </a:rPr>
              <a:t>Ich bin Freda. Ich lebe in </a:t>
            </a:r>
            <a:r>
              <a:rPr lang="de-DE" b="1" dirty="0" smtClean="0">
                <a:solidFill>
                  <a:srgbClr val="00B050"/>
                </a:solidFill>
                <a:latin typeface="Trebuchet MS" panose="020B0603020202020204" pitchFamily="34" charset="0"/>
              </a:rPr>
              <a:t>Biohaltung</a:t>
            </a:r>
            <a:r>
              <a:rPr lang="de-DE" dirty="0" smtClean="0">
                <a:latin typeface="Trebuchet MS" panose="020B0603020202020204" pitchFamily="34" charset="0"/>
              </a:rPr>
              <a:t>, so wie jedes zehnte Huhn in unserem Land.</a:t>
            </a:r>
            <a:endParaRPr lang="de-DE" dirty="0">
              <a:latin typeface="Trebuchet MS" panose="020B0603020202020204" pitchFamily="34" charset="0"/>
            </a:endParaRPr>
          </a:p>
          <a:p>
            <a:pPr>
              <a:spcBef>
                <a:spcPts val="1200"/>
              </a:spcBef>
            </a:pPr>
            <a:r>
              <a:rPr lang="de-DE" dirty="0" smtClean="0">
                <a:latin typeface="Trebuchet MS" panose="020B0603020202020204" pitchFamily="34" charset="0"/>
              </a:rPr>
              <a:t>Unsere Außenfläche ist genau so groß wie die von Freilandhühnern, sie sieht auch ganz ähnlich aus. Es gibt Sträucher mit Beeren: Schlehen, Brombeeren, Himbeeren und sowas. Wir lieben die Früchte und außerdem gibt es im Gebüsch zahlreiche Insekten. So haben wir ein bisschen Abwechslung auf dem Speiseplan. </a:t>
            </a:r>
          </a:p>
        </p:txBody>
      </p:sp>
      <p:sp>
        <p:nvSpPr>
          <p:cNvPr id="7" name="Textfeld 6"/>
          <p:cNvSpPr txBox="1"/>
          <p:nvPr/>
        </p:nvSpPr>
        <p:spPr>
          <a:xfrm>
            <a:off x="251520" y="3717033"/>
            <a:ext cx="8816557" cy="3046988"/>
          </a:xfrm>
          <a:prstGeom prst="rect">
            <a:avLst/>
          </a:prstGeom>
          <a:noFill/>
        </p:spPr>
        <p:txBody>
          <a:bodyPr wrap="square" rtlCol="0">
            <a:spAutoFit/>
          </a:bodyPr>
          <a:lstStyle/>
          <a:p>
            <a:pPr>
              <a:spcBef>
                <a:spcPts val="1200"/>
              </a:spcBef>
            </a:pPr>
            <a:r>
              <a:rPr lang="de-DE" dirty="0">
                <a:latin typeface="Trebuchet MS" panose="020B0603020202020204" pitchFamily="34" charset="0"/>
              </a:rPr>
              <a:t>Aber was uns von den Freilandhühnern unterscheidet, ist unser Futter. Es ist biologisch angebaut worden – also ohne Spritzmittel und Kunstdünger. Unser Futter kommt sogar direkt vom Hof: Leckeres Grünfutter! Wenn es draußen zu kalt oder nass wird, gehen wir in den Stall. Hier haben wir auch etwas mehr Platz als die Freilandhühner. </a:t>
            </a:r>
            <a:endParaRPr lang="de-DE" dirty="0" smtClean="0">
              <a:latin typeface="Trebuchet MS" panose="020B0603020202020204" pitchFamily="34" charset="0"/>
            </a:endParaRPr>
          </a:p>
          <a:p>
            <a:pPr>
              <a:spcBef>
                <a:spcPts val="1200"/>
              </a:spcBef>
            </a:pPr>
            <a:endParaRPr lang="de-DE" sz="1000" dirty="0">
              <a:latin typeface="Trebuchet MS" panose="020B0603020202020204" pitchFamily="34" charset="0"/>
            </a:endParaRPr>
          </a:p>
          <a:p>
            <a:pPr>
              <a:spcBef>
                <a:spcPts val="1200"/>
              </a:spcBef>
            </a:pPr>
            <a:r>
              <a:rPr lang="de-DE" u="sng" dirty="0" smtClean="0">
                <a:latin typeface="Trebuchet MS" panose="020B0603020202020204" pitchFamily="34" charset="0"/>
              </a:rPr>
              <a:t>Was Freda nicht erzählt</a:t>
            </a:r>
            <a:r>
              <a:rPr lang="de-DE" dirty="0" smtClean="0">
                <a:latin typeface="Trebuchet MS" panose="020B0603020202020204" pitchFamily="34" charset="0"/>
              </a:rPr>
              <a:t>: Es gibt Bio-Großbetriebe mit bis zu 3000 Hühnern pro Stall, in denen das Futter zwar ökologisch angebaut, aber aus dem Ausland zugekauft wird. Das ist weder tierfreundlich noch gut fürs Klima. Frag nach, wie die Hühner gehalten werden, die eure Eier legen!</a:t>
            </a:r>
            <a:endParaRPr lang="de-DE" dirty="0">
              <a:latin typeface="Trebuchet MS" panose="020B0603020202020204" pitchFamily="34" charset="0"/>
            </a:endParaRPr>
          </a:p>
        </p:txBody>
      </p:sp>
    </p:spTree>
    <p:extLst>
      <p:ext uri="{BB962C8B-B14F-4D97-AF65-F5344CB8AC3E}">
        <p14:creationId xmlns:p14="http://schemas.microsoft.com/office/powerpoint/2010/main" val="1593516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8"/>
          <p:cNvSpPr txBox="1">
            <a:spLocks/>
          </p:cNvSpPr>
          <p:nvPr/>
        </p:nvSpPr>
        <p:spPr>
          <a:xfrm>
            <a:off x="5030399" y="6308725"/>
            <a:ext cx="4006097" cy="261610"/>
          </a:xfrm>
          <a:prstGeom prst="rect">
            <a:avLst/>
          </a:prstGeom>
          <a:noFill/>
        </p:spPr>
        <p:txBody>
          <a:bodyPr vert="horz" wrap="square" lIns="91440" tIns="45720" rIns="91440" bIns="45720" rtlCol="0">
            <a:sp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r">
              <a:tabLst>
                <a:tab pos="1608138" algn="l"/>
              </a:tabLst>
            </a:pPr>
            <a:r>
              <a:rPr lang="de-DE" sz="1200" dirty="0" smtClean="0">
                <a:solidFill>
                  <a:schemeClr val="bg1">
                    <a:lumMod val="65000"/>
                  </a:schemeClr>
                </a:solidFill>
              </a:rPr>
              <a:t>Biohaltung (</a:t>
            </a:r>
            <a:r>
              <a:rPr lang="de-DE" sz="1200" dirty="0" err="1" smtClean="0">
                <a:solidFill>
                  <a:schemeClr val="bg1">
                    <a:lumMod val="65000"/>
                  </a:schemeClr>
                </a:solidFill>
              </a:rPr>
              <a:t>AdobeStock</a:t>
            </a:r>
            <a:r>
              <a:rPr lang="de-DE" sz="1200" dirty="0" smtClean="0">
                <a:solidFill>
                  <a:schemeClr val="bg1">
                    <a:lumMod val="65000"/>
                  </a:schemeClr>
                </a:solidFill>
              </a:rPr>
              <a:t>)  </a:t>
            </a:r>
            <a:endParaRPr lang="de-DE" sz="1200" dirty="0">
              <a:solidFill>
                <a:schemeClr val="bg1">
                  <a:lumMod val="65000"/>
                </a:schemeClr>
              </a:solidFill>
            </a:endParaRPr>
          </a:p>
        </p:txBody>
      </p:sp>
      <p:pic>
        <p:nvPicPr>
          <p:cNvPr id="1026" name="Picture 2" descr="N:\Green_Data_Neu\1 Green City e.V\1.1 Themenfelder\1.1.4 Umweltbildung\Am grünen Küchentisch\5 Projektplanung\Unterrichtsmaterialien\Adobe Stock\Hühner_AdobeStock_154568108.jpeg"/>
          <p:cNvPicPr>
            <a:picLocks noChangeAspect="1" noChangeArrowheads="1"/>
          </p:cNvPicPr>
          <p:nvPr/>
        </p:nvPicPr>
        <p:blipFill>
          <a:blip r:embed="rId2" cstate="print"/>
          <a:srcRect/>
          <a:stretch>
            <a:fillRect/>
          </a:stretch>
        </p:blipFill>
        <p:spPr bwMode="auto">
          <a:xfrm>
            <a:off x="36496" y="474601"/>
            <a:ext cx="9000000" cy="5762711"/>
          </a:xfrm>
          <a:prstGeom prst="rect">
            <a:avLst/>
          </a:prstGeom>
          <a:noFill/>
        </p:spPr>
      </p:pic>
    </p:spTree>
    <p:extLst>
      <p:ext uri="{BB962C8B-B14F-4D97-AF65-F5344CB8AC3E}">
        <p14:creationId xmlns:p14="http://schemas.microsoft.com/office/powerpoint/2010/main" val="363655878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p:cNvSpPr txBox="1"/>
          <p:nvPr/>
        </p:nvSpPr>
        <p:spPr>
          <a:xfrm>
            <a:off x="251520" y="548680"/>
            <a:ext cx="4320480" cy="360000"/>
          </a:xfrm>
          <a:prstGeom prst="rect">
            <a:avLst/>
          </a:prstGeom>
          <a:solidFill>
            <a:srgbClr val="FFFF00"/>
          </a:solidFill>
        </p:spPr>
        <p:txBody>
          <a:bodyPr wrap="square" rtlCol="0">
            <a:spAutoFit/>
          </a:bodyPr>
          <a:lstStyle/>
          <a:p>
            <a:r>
              <a:rPr lang="de-DE" b="1" dirty="0" smtClean="0">
                <a:latin typeface="Trebuchet MS" panose="020B0603020202020204" pitchFamily="34" charset="0"/>
              </a:rPr>
              <a:t>Freilandhaltung</a:t>
            </a:r>
            <a:endParaRPr lang="de-DE" b="1" dirty="0">
              <a:latin typeface="Trebuchet MS" panose="020B0603020202020204" pitchFamily="34" charset="0"/>
            </a:endParaRPr>
          </a:p>
        </p:txBody>
      </p:sp>
      <p:pic>
        <p:nvPicPr>
          <p:cNvPr id="1026" name="Picture 2" descr="http://www.anne-rinn.de/arbeiten/bilder/projekt35_117big.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164288" y="548680"/>
            <a:ext cx="1757064" cy="2410606"/>
          </a:xfrm>
          <a:prstGeom prst="rect">
            <a:avLst/>
          </a:prstGeom>
          <a:noFill/>
          <a:ln>
            <a:noFill/>
          </a:ln>
          <a:effectLst>
            <a:softEdge rad="63500"/>
          </a:effectLst>
          <a:extLst>
            <a:ext uri="{909E8E84-426E-40DD-AFC4-6F175D3DCCD1}">
              <a14:hiddenFill xmlns:a14="http://schemas.microsoft.com/office/drawing/2010/main">
                <a:solidFill>
                  <a:srgbClr val="FFFFFF"/>
                </a:solidFill>
              </a14:hiddenFill>
            </a:ext>
          </a:extLst>
        </p:spPr>
      </p:pic>
      <p:sp>
        <p:nvSpPr>
          <p:cNvPr id="5" name="Textfeld 4"/>
          <p:cNvSpPr txBox="1"/>
          <p:nvPr/>
        </p:nvSpPr>
        <p:spPr>
          <a:xfrm>
            <a:off x="7524328" y="1340768"/>
            <a:ext cx="1080120" cy="630942"/>
          </a:xfrm>
          <a:prstGeom prst="rect">
            <a:avLst/>
          </a:prstGeom>
          <a:noFill/>
        </p:spPr>
        <p:txBody>
          <a:bodyPr wrap="square" rtlCol="0">
            <a:spAutoFit/>
          </a:bodyPr>
          <a:lstStyle/>
          <a:p>
            <a:pPr algn="ctr"/>
            <a:r>
              <a:rPr lang="de-DE" sz="1200" u="sng" dirty="0" smtClean="0">
                <a:latin typeface="Trebuchet MS" panose="020B0603020202020204" pitchFamily="34" charset="0"/>
              </a:rPr>
              <a:t>Kennziffer 1</a:t>
            </a:r>
          </a:p>
          <a:p>
            <a:pPr algn="ctr"/>
            <a:endParaRPr lang="de-DE" sz="1200" dirty="0">
              <a:latin typeface="Trebuchet MS" panose="020B0603020202020204" pitchFamily="34" charset="0"/>
            </a:endParaRPr>
          </a:p>
          <a:p>
            <a:pPr algn="ctr"/>
            <a:r>
              <a:rPr lang="de-DE" sz="1100" dirty="0" smtClean="0">
                <a:latin typeface="Trebuchet MS" panose="020B0603020202020204" pitchFamily="34" charset="0"/>
              </a:rPr>
              <a:t>1-DE-0923451</a:t>
            </a:r>
            <a:endParaRPr lang="de-DE" sz="1100" dirty="0">
              <a:latin typeface="Trebuchet MS" panose="020B0603020202020204" pitchFamily="34" charset="0"/>
            </a:endParaRPr>
          </a:p>
        </p:txBody>
      </p:sp>
      <p:sp>
        <p:nvSpPr>
          <p:cNvPr id="6" name="Textfeld 5"/>
          <p:cNvSpPr txBox="1"/>
          <p:nvPr/>
        </p:nvSpPr>
        <p:spPr>
          <a:xfrm>
            <a:off x="258930" y="1289953"/>
            <a:ext cx="6689334" cy="5139869"/>
          </a:xfrm>
          <a:prstGeom prst="rect">
            <a:avLst/>
          </a:prstGeom>
          <a:noFill/>
        </p:spPr>
        <p:txBody>
          <a:bodyPr wrap="square" rtlCol="0">
            <a:spAutoFit/>
          </a:bodyPr>
          <a:lstStyle/>
          <a:p>
            <a:r>
              <a:rPr lang="de-DE" dirty="0" smtClean="0">
                <a:latin typeface="Trebuchet MS" panose="020B0603020202020204" pitchFamily="34" charset="0"/>
              </a:rPr>
              <a:t>Ich bin Ida. Ich lebe in </a:t>
            </a:r>
            <a:r>
              <a:rPr lang="de-DE" b="1" dirty="0" smtClean="0">
                <a:solidFill>
                  <a:srgbClr val="FFC000"/>
                </a:solidFill>
                <a:latin typeface="Trebuchet MS" panose="020B0603020202020204" pitchFamily="34" charset="0"/>
              </a:rPr>
              <a:t>Freilandhaltung</a:t>
            </a:r>
            <a:r>
              <a:rPr lang="de-DE" dirty="0" smtClean="0">
                <a:latin typeface="Trebuchet MS" panose="020B0603020202020204" pitchFamily="34" charset="0"/>
              </a:rPr>
              <a:t>, so wie jedes fünfte Huhn in unserem Land.</a:t>
            </a:r>
          </a:p>
          <a:p>
            <a:endParaRPr lang="de-DE" dirty="0">
              <a:latin typeface="Trebuchet MS" panose="020B0603020202020204" pitchFamily="34" charset="0"/>
            </a:endParaRPr>
          </a:p>
          <a:p>
            <a:pPr>
              <a:spcBef>
                <a:spcPts val="1200"/>
              </a:spcBef>
            </a:pPr>
            <a:r>
              <a:rPr lang="de-DE" dirty="0" smtClean="0">
                <a:latin typeface="Trebuchet MS" panose="020B0603020202020204" pitchFamily="34" charset="0"/>
              </a:rPr>
              <a:t>Bei uns im Stall hat jedes Huhn so viel Platz wie bei der Bodenhaltung – aber wir können auch nach draußen. Dort wachsen Bäume und Sträucher, sodass wir uns verstecken können. Das ist uns Hühnern wichtig, denn schließlich lauern in der Luft unsere Feinde: Greifvögel. Und dann haben wir noch Sand zum Scharren und Platz zum Sonnenbaden.</a:t>
            </a:r>
          </a:p>
          <a:p>
            <a:pPr>
              <a:spcBef>
                <a:spcPts val="1200"/>
              </a:spcBef>
            </a:pPr>
            <a:endParaRPr lang="de-DE" dirty="0" smtClean="0">
              <a:latin typeface="Trebuchet MS" panose="020B0603020202020204" pitchFamily="34" charset="0"/>
            </a:endParaRPr>
          </a:p>
          <a:p>
            <a:pPr>
              <a:spcBef>
                <a:spcPts val="1200"/>
              </a:spcBef>
            </a:pPr>
            <a:r>
              <a:rPr lang="de-DE" u="sng" dirty="0" smtClean="0">
                <a:latin typeface="Trebuchet MS" panose="020B0603020202020204" pitchFamily="34" charset="0"/>
              </a:rPr>
              <a:t>Was Ida nicht erzählt:</a:t>
            </a:r>
            <a:r>
              <a:rPr lang="de-DE" dirty="0">
                <a:latin typeface="Trebuchet MS" panose="020B0603020202020204" pitchFamily="34" charset="0"/>
              </a:rPr>
              <a:t> </a:t>
            </a:r>
            <a:r>
              <a:rPr lang="de-DE" dirty="0" smtClean="0">
                <a:latin typeface="Trebuchet MS" panose="020B0603020202020204" pitchFamily="34" charset="0"/>
              </a:rPr>
              <a:t>Das Futter von Freilandhühnern wird in der Regel konventionell angebaut. Auf den Feldern sind also Spritzmittel und Kunstdünger erlaubt. Häufig wird Mais und Soja verfüttert*. Außerdem dürfen künstliche Farbstoffe in das Futter gemischt werden, die das Eigelb gelber färben.</a:t>
            </a:r>
          </a:p>
          <a:p>
            <a:pPr>
              <a:spcBef>
                <a:spcPts val="1200"/>
              </a:spcBef>
            </a:pPr>
            <a:r>
              <a:rPr lang="de-DE" dirty="0" smtClean="0">
                <a:latin typeface="Trebuchet MS" panose="020B0603020202020204" pitchFamily="34" charset="0"/>
              </a:rPr>
              <a:t>* teilweise gentechnisch verändert</a:t>
            </a:r>
            <a:endParaRPr lang="de-DE" dirty="0">
              <a:latin typeface="Trebuchet MS" panose="020B0603020202020204" pitchFamily="34" charset="0"/>
            </a:endParaRPr>
          </a:p>
        </p:txBody>
      </p:sp>
    </p:spTree>
    <p:extLst>
      <p:ext uri="{BB962C8B-B14F-4D97-AF65-F5344CB8AC3E}">
        <p14:creationId xmlns:p14="http://schemas.microsoft.com/office/powerpoint/2010/main" val="277526185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platzhalter 8"/>
          <p:cNvSpPr txBox="1">
            <a:spLocks/>
          </p:cNvSpPr>
          <p:nvPr/>
        </p:nvSpPr>
        <p:spPr>
          <a:xfrm>
            <a:off x="5004048" y="6308725"/>
            <a:ext cx="4006097" cy="261610"/>
          </a:xfrm>
          <a:prstGeom prst="rect">
            <a:avLst/>
          </a:prstGeom>
          <a:noFill/>
        </p:spPr>
        <p:txBody>
          <a:bodyPr vert="horz" wrap="square" lIns="91440" tIns="45720" rIns="91440" bIns="45720" rtlCol="0">
            <a:spAutoFit/>
          </a:bodyPr>
          <a:lstStyle>
            <a:lvl1pPr marL="0" indent="0" algn="l" defTabSz="914400" rtl="0" eaLnBrk="1" latinLnBrk="0" hangingPunct="1">
              <a:lnSpc>
                <a:spcPct val="90000"/>
              </a:lnSpc>
              <a:spcBef>
                <a:spcPts val="1000"/>
              </a:spcBef>
              <a:buFont typeface="Arial" panose="020B0604020202020204" pitchFamily="34" charset="0"/>
              <a:buNone/>
              <a:defRPr sz="1600" kern="1200">
                <a:solidFill>
                  <a:schemeClr val="tx1"/>
                </a:solidFill>
                <a:latin typeface="+mn-lt"/>
                <a:ea typeface="+mn-ea"/>
                <a:cs typeface="+mn-cs"/>
              </a:defRPr>
            </a:lvl1pPr>
            <a:lvl2pPr marL="457200" indent="0" algn="l" defTabSz="914400" rtl="0" eaLnBrk="1" latinLnBrk="0" hangingPunct="1">
              <a:lnSpc>
                <a:spcPct val="90000"/>
              </a:lnSpc>
              <a:spcBef>
                <a:spcPts val="500"/>
              </a:spcBef>
              <a:buFont typeface="Arial" panose="020B0604020202020204" pitchFamily="34" charset="0"/>
              <a:buNone/>
              <a:defRPr sz="1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1200" kern="1200">
                <a:solidFill>
                  <a:schemeClr val="tx1"/>
                </a:solidFill>
                <a:latin typeface="+mn-lt"/>
                <a:ea typeface="+mn-ea"/>
                <a:cs typeface="+mn-cs"/>
              </a:defRPr>
            </a:lvl3pPr>
            <a:lvl4pPr marL="1371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4pPr>
            <a:lvl5pPr marL="18288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5pPr>
            <a:lvl6pPr marL="22860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6pPr>
            <a:lvl7pPr marL="27432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7pPr>
            <a:lvl8pPr marL="32004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8pPr>
            <a:lvl9pPr marL="3657600" indent="0" algn="l" defTabSz="914400" rtl="0" eaLnBrk="1" latinLnBrk="0" hangingPunct="1">
              <a:lnSpc>
                <a:spcPct val="90000"/>
              </a:lnSpc>
              <a:spcBef>
                <a:spcPts val="500"/>
              </a:spcBef>
              <a:buFont typeface="Arial" panose="020B0604020202020204" pitchFamily="34" charset="0"/>
              <a:buNone/>
              <a:defRPr sz="1000" kern="1200">
                <a:solidFill>
                  <a:schemeClr val="tx1"/>
                </a:solidFill>
                <a:latin typeface="+mn-lt"/>
                <a:ea typeface="+mn-ea"/>
                <a:cs typeface="+mn-cs"/>
              </a:defRPr>
            </a:lvl9pPr>
          </a:lstStyle>
          <a:p>
            <a:pPr algn="r">
              <a:tabLst>
                <a:tab pos="1608138" algn="l"/>
              </a:tabLst>
            </a:pPr>
            <a:r>
              <a:rPr lang="de-DE" sz="1200" dirty="0" smtClean="0">
                <a:solidFill>
                  <a:schemeClr val="bg1">
                    <a:lumMod val="65000"/>
                  </a:schemeClr>
                </a:solidFill>
              </a:rPr>
              <a:t>Freilandhaltung (</a:t>
            </a:r>
            <a:r>
              <a:rPr lang="de-DE" sz="1200" dirty="0" err="1" smtClean="0">
                <a:solidFill>
                  <a:schemeClr val="bg1">
                    <a:lumMod val="65000"/>
                  </a:schemeClr>
                </a:solidFill>
              </a:rPr>
              <a:t>AdobeStock</a:t>
            </a:r>
            <a:r>
              <a:rPr lang="de-DE" sz="1200" dirty="0" smtClean="0">
                <a:solidFill>
                  <a:schemeClr val="bg1">
                    <a:lumMod val="65000"/>
                  </a:schemeClr>
                </a:solidFill>
              </a:rPr>
              <a:t>)  </a:t>
            </a:r>
            <a:endParaRPr lang="de-DE" sz="1200" dirty="0">
              <a:solidFill>
                <a:schemeClr val="bg1">
                  <a:lumMod val="65000"/>
                </a:schemeClr>
              </a:solidFill>
            </a:endParaRPr>
          </a:p>
        </p:txBody>
      </p:sp>
      <p:pic>
        <p:nvPicPr>
          <p:cNvPr id="2050" name="Picture 2" descr="N:\Green_Data_Neu\1 Green City e.V\1.1 Themenfelder\1.1.4 Umweltbildung\Am grünen Küchentisch\5 Projektplanung\Unterrichtsmaterialien\Adobe Stock\Hühner_AdobeStock_122468285.jpeg"/>
          <p:cNvPicPr>
            <a:picLocks noChangeAspect="1" noChangeArrowheads="1"/>
          </p:cNvPicPr>
          <p:nvPr/>
        </p:nvPicPr>
        <p:blipFill>
          <a:blip r:embed="rId2" cstate="print"/>
          <a:srcRect/>
          <a:stretch>
            <a:fillRect/>
          </a:stretch>
        </p:blipFill>
        <p:spPr bwMode="auto">
          <a:xfrm>
            <a:off x="35496" y="260648"/>
            <a:ext cx="9000000" cy="6000603"/>
          </a:xfrm>
          <a:prstGeom prst="rect">
            <a:avLst/>
          </a:prstGeom>
          <a:noFill/>
        </p:spPr>
      </p:pic>
    </p:spTree>
    <p:extLst>
      <p:ext uri="{BB962C8B-B14F-4D97-AF65-F5344CB8AC3E}">
        <p14:creationId xmlns:p14="http://schemas.microsoft.com/office/powerpoint/2010/main" val="3823534172"/>
      </p:ext>
    </p:extLst>
  </p:cSld>
  <p:clrMapOvr>
    <a:masterClrMapping/>
  </p:clrMapOvr>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339</Words>
  <Application>Microsoft Office PowerPoint</Application>
  <PresentationFormat>Bildschirmpräsentation (4:3)</PresentationFormat>
  <Paragraphs>21</Paragraphs>
  <Slides>4</Slides>
  <Notes>0</Notes>
  <HiddenSlides>0</HiddenSlides>
  <MMClips>0</MMClips>
  <ScaleCrop>false</ScaleCrop>
  <HeadingPairs>
    <vt:vector size="6" baseType="variant">
      <vt:variant>
        <vt:lpstr>Verwendete Schriftarten</vt:lpstr>
      </vt:variant>
      <vt:variant>
        <vt:i4>3</vt:i4>
      </vt:variant>
      <vt:variant>
        <vt:lpstr>Design</vt:lpstr>
      </vt:variant>
      <vt:variant>
        <vt:i4>1</vt:i4>
      </vt:variant>
      <vt:variant>
        <vt:lpstr>Folientitel</vt:lpstr>
      </vt:variant>
      <vt:variant>
        <vt:i4>4</vt:i4>
      </vt:variant>
    </vt:vector>
  </HeadingPairs>
  <TitlesOfParts>
    <vt:vector size="8" baseType="lpstr">
      <vt:lpstr>Arial</vt:lpstr>
      <vt:lpstr>Calibri</vt:lpstr>
      <vt:lpstr>Trebuchet MS</vt:lpstr>
      <vt:lpstr>Larissa</vt:lpstr>
      <vt:lpstr>PowerPoint-Präsentation</vt:lpstr>
      <vt:lpstr>PowerPoint-Präsentation</vt:lpstr>
      <vt:lpstr>PowerPoint-Präsentation</vt:lpstr>
      <vt:lpstr>PowerPoint-Präsentation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Veronika Fröhlich</dc:creator>
  <cp:lastModifiedBy>Katharina Lindemann</cp:lastModifiedBy>
  <cp:revision>62</cp:revision>
  <cp:lastPrinted>2016-09-12T11:52:46Z</cp:lastPrinted>
  <dcterms:created xsi:type="dcterms:W3CDTF">2020-04-01T07:27:16Z</dcterms:created>
  <dcterms:modified xsi:type="dcterms:W3CDTF">2020-07-22T12:33:37Z</dcterms:modified>
</cp:coreProperties>
</file>