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89" r:id="rId5"/>
    <p:sldId id="279" r:id="rId6"/>
    <p:sldId id="275" r:id="rId7"/>
    <p:sldId id="288" r:id="rId8"/>
    <p:sldId id="290" r:id="rId9"/>
    <p:sldId id="291" r:id="rId10"/>
    <p:sldId id="294" r:id="rId11"/>
    <p:sldId id="295" r:id="rId12"/>
    <p:sldId id="293" r:id="rId13"/>
    <p:sldId id="287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18D"/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15" d="100"/>
          <a:sy n="115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2088232" cy="417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0A5264-C2C5-46FC-8807-CE1EA3F335E8}" type="datetimeFigureOut">
              <a:rPr lang="de-DE" smtClean="0"/>
              <a:t>02.05.2016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711C86-9503-4870-A35F-5BFF0685F28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653315" y="4653136"/>
            <a:ext cx="5546190" cy="64807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E-Lastenräder – schnell, flexibel, kalkulierbar</a:t>
            </a:r>
            <a:endParaRPr lang="de-DE" sz="2000" dirty="0"/>
          </a:p>
        </p:txBody>
      </p:sp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Thomas Schmidt   -   München</a:t>
            </a:r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40" y="836712"/>
            <a:ext cx="5280541" cy="35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090637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Beispiel Kindergärten / Tageseltern</a:t>
            </a:r>
            <a:endParaRPr lang="de-DE" sz="2000" u="sng" dirty="0"/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655676" y="4077072"/>
            <a:ext cx="6192688" cy="216024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de-DE" sz="2000" dirty="0" smtClean="0"/>
              <a:t>Platz für bis zu 6 Kinder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Deutliche Ausweitung des Aktivitätsradius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Für Kinder ein richtig großes Erlebnis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40" y="1484784"/>
            <a:ext cx="3384376" cy="25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090637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/>
              <a:t>Beispiel Handwerker</a:t>
            </a:r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655676" y="4077072"/>
            <a:ext cx="6192688" cy="216024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de-DE" sz="2000" dirty="0" smtClean="0"/>
              <a:t>Fast vollständiger Ersatz für ein Auto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Ideal für die Innenstadt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Einsatz fast ganzjährig möglich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03" y="1484784"/>
            <a:ext cx="3339250" cy="25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So starten Sie in 5 Schritten</a:t>
            </a:r>
            <a:endParaRPr lang="de-DE" sz="2000" u="sng" dirty="0"/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971600" y="1556792"/>
            <a:ext cx="7436256" cy="331236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de-DE" sz="2000" dirty="0" smtClean="0"/>
              <a:t>1. Analysieren Sie heutige Mobilitätsabläufe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2. Überdenken Sie die Abläufe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3. Lassen Sie sich beraten, probieren Sie aus</a:t>
            </a:r>
          </a:p>
          <a:p>
            <a:pPr marL="457200" indent="-457200" algn="l">
              <a:buAutoNum type="arabicPeriod"/>
            </a:pPr>
            <a:r>
              <a:rPr lang="de-DE" sz="2000" dirty="0"/>
              <a:t>4</a:t>
            </a:r>
            <a:r>
              <a:rPr lang="de-DE" sz="2000" dirty="0" smtClean="0"/>
              <a:t>. Integrieren Sie erst ein, zwei Lastenräder in Ihre Flotte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5. Nutzen Sie das Werbepotenzial von Lastenrädern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3059832" y="4378175"/>
            <a:ext cx="3132348" cy="86026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de-DE" sz="3200" dirty="0" smtClean="0"/>
              <a:t>Los geht`s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98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978138" y="4221088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Auf die E-Lastenräder, fertig, los!</a:t>
            </a:r>
            <a:endParaRPr lang="de-DE" sz="2000" dirty="0"/>
          </a:p>
        </p:txBody>
      </p:sp>
      <p:sp>
        <p:nvSpPr>
          <p:cNvPr id="6" name="Textplatzhalter 22"/>
          <p:cNvSpPr txBox="1">
            <a:spLocks/>
          </p:cNvSpPr>
          <p:nvPr/>
        </p:nvSpPr>
        <p:spPr>
          <a:xfrm>
            <a:off x="611560" y="4725144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www.lastenradler.de       schmidt@lastenradler.de       0178 392 69 56</a:t>
            </a:r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40" y="548680"/>
            <a:ext cx="5280541" cy="3520360"/>
          </a:xfrm>
          <a:prstGeom prst="rect">
            <a:avLst/>
          </a:prstGeom>
        </p:spPr>
      </p:pic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431540" y="5373216"/>
            <a:ext cx="8424936" cy="50482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err="1"/>
              <a:t>Lastenräder</a:t>
            </a:r>
            <a:r>
              <a:rPr lang="en-US" sz="2000" dirty="0"/>
              <a:t> von </a:t>
            </a:r>
            <a:r>
              <a:rPr lang="en-US" sz="2000" dirty="0" err="1"/>
              <a:t>Bakfiets</a:t>
            </a:r>
            <a:r>
              <a:rPr lang="en-US" sz="2000" dirty="0"/>
              <a:t> + </a:t>
            </a:r>
            <a:r>
              <a:rPr lang="en-US" sz="2000" dirty="0" err="1"/>
              <a:t>BellaBike</a:t>
            </a:r>
            <a:r>
              <a:rPr lang="en-US" sz="2000" dirty="0"/>
              <a:t> + Christiania + </a:t>
            </a:r>
            <a:r>
              <a:rPr lang="en-US" sz="2000" dirty="0" err="1"/>
              <a:t>Douze</a:t>
            </a:r>
            <a:r>
              <a:rPr lang="en-US" sz="2000" dirty="0"/>
              <a:t> + </a:t>
            </a:r>
            <a:r>
              <a:rPr lang="en-US" sz="2000" dirty="0" err="1"/>
              <a:t>trioBike</a:t>
            </a:r>
            <a:r>
              <a:rPr lang="en-US" sz="2000" dirty="0"/>
              <a:t> + </a:t>
            </a:r>
            <a:r>
              <a:rPr lang="en-US" sz="2000" dirty="0" err="1"/>
              <a:t>Winther</a:t>
            </a:r>
            <a:r>
              <a:rPr lang="en-US" sz="2000" dirty="0"/>
              <a:t> + </a:t>
            </a:r>
            <a:r>
              <a:rPr lang="en-US" sz="2000" dirty="0" err="1"/>
              <a:t>Veleon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197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Sind Lastenräder ein neuer Trend?</a:t>
            </a:r>
            <a:endParaRPr lang="de-DE" sz="2000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00" y="1556792"/>
            <a:ext cx="2304256" cy="1189332"/>
          </a:xfrm>
          <a:prstGeom prst="rect">
            <a:avLst/>
          </a:prstGeom>
        </p:spPr>
      </p:pic>
      <p:sp>
        <p:nvSpPr>
          <p:cNvPr id="13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827584" y="1683406"/>
            <a:ext cx="5112568" cy="936104"/>
          </a:xfrm>
        </p:spPr>
        <p:txBody>
          <a:bodyPr>
            <a:normAutofit/>
          </a:bodyPr>
          <a:lstStyle/>
          <a:p>
            <a:r>
              <a:rPr lang="de-DE" sz="2000" dirty="0" smtClean="0"/>
              <a:t>Transport von Lasten seit es Fahrräder gibt</a:t>
            </a:r>
            <a:endParaRPr lang="de-DE" sz="2000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827584" y="2924944"/>
            <a:ext cx="5112568" cy="936104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Starker Rückgang in den 60iger Jahren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88" y="2924944"/>
            <a:ext cx="2109679" cy="1189332"/>
          </a:xfrm>
          <a:prstGeom prst="rect">
            <a:avLst/>
          </a:prstGeom>
        </p:spPr>
      </p:pic>
      <p:sp>
        <p:nvSpPr>
          <p:cNvPr id="16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827584" y="4365104"/>
            <a:ext cx="5112568" cy="936104"/>
          </a:xfrm>
        </p:spPr>
        <p:txBody>
          <a:bodyPr>
            <a:normAutofit/>
          </a:bodyPr>
          <a:lstStyle/>
          <a:p>
            <a:r>
              <a:rPr lang="de-DE" sz="2000" dirty="0"/>
              <a:t>Renaissance seit </a:t>
            </a:r>
            <a:r>
              <a:rPr lang="de-DE" sz="2000" dirty="0" smtClean="0"/>
              <a:t>2000</a:t>
            </a:r>
            <a:endParaRPr lang="de-DE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00" y="4296825"/>
            <a:ext cx="2304256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58301" y="5733256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Großes Potenzial in der Zukunft</a:t>
            </a:r>
            <a:endParaRPr lang="de-DE" sz="2000" u="sng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547664" y="3964638"/>
            <a:ext cx="6336704" cy="688498"/>
          </a:xfrm>
        </p:spPr>
        <p:txBody>
          <a:bodyPr>
            <a:normAutofit/>
          </a:bodyPr>
          <a:lstStyle/>
          <a:p>
            <a:r>
              <a:rPr lang="de-DE" sz="2000" dirty="0" smtClean="0"/>
              <a:t>Zunahme Anzahl Lieferungen, Abnahme Warengröße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1"/>
            <a:ext cx="3600400" cy="2700300"/>
          </a:xfrm>
          <a:prstGeom prst="rect">
            <a:avLst/>
          </a:prstGeom>
        </p:spPr>
      </p:pic>
      <p:sp>
        <p:nvSpPr>
          <p:cNvPr id="15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550577" y="4437112"/>
            <a:ext cx="5976664" cy="68407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Lieferprozesse kleinteiliger und zeitsensibler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974512" y="4887162"/>
            <a:ext cx="7629936" cy="99011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Wachstum </a:t>
            </a:r>
            <a:r>
              <a:rPr lang="de-DE" sz="2000" dirty="0"/>
              <a:t>KEP-Dienste (Kurier, </a:t>
            </a:r>
            <a:r>
              <a:rPr lang="de-DE" sz="2000" dirty="0" smtClean="0"/>
              <a:t>Express, </a:t>
            </a:r>
            <a:r>
              <a:rPr lang="de-DE" sz="2000" dirty="0"/>
              <a:t>Paketdienste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Bis zu 50% des Warenverkehrs könnten Lastenräder übernehmen</a:t>
            </a:r>
          </a:p>
        </p:txBody>
      </p:sp>
    </p:spTree>
    <p:extLst>
      <p:ext uri="{BB962C8B-B14F-4D97-AF65-F5344CB8AC3E}">
        <p14:creationId xmlns:p14="http://schemas.microsoft.com/office/powerpoint/2010/main" val="193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259632" y="764637"/>
            <a:ext cx="6932200" cy="648072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Vorteile von E-Lastenrädern</a:t>
            </a:r>
            <a:endParaRPr lang="de-DE" sz="2000" u="sng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125332" y="3356992"/>
            <a:ext cx="6860192" cy="226825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Schneller, wendiger, zuverlässiger als Lieferwägen</a:t>
            </a:r>
          </a:p>
          <a:p>
            <a:r>
              <a:rPr lang="de-DE" sz="2000" dirty="0" smtClean="0"/>
              <a:t>Schwere Last einfach transportieren</a:t>
            </a:r>
          </a:p>
          <a:p>
            <a:r>
              <a:rPr lang="de-DE" sz="2000" dirty="0" smtClean="0"/>
              <a:t>Direkt bis vor die Tür, in den Hinterhof</a:t>
            </a:r>
          </a:p>
          <a:p>
            <a:r>
              <a:rPr lang="de-DE" sz="2000" dirty="0" smtClean="0"/>
              <a:t>Perfekter Werbeträger und gutes Image</a:t>
            </a:r>
          </a:p>
          <a:p>
            <a:r>
              <a:rPr lang="de-DE" sz="2000" dirty="0" smtClean="0"/>
              <a:t>Teil einer Nachhaltigkeitsstrategie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897560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Kompletter Katalog auf www.nutzrad.de</a:t>
            </a:r>
            <a:endParaRPr lang="de-DE" sz="2000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59" y="1340767"/>
            <a:ext cx="5112862" cy="24482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59" y="3784670"/>
            <a:ext cx="5112862" cy="13372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59" y="5121880"/>
            <a:ext cx="5112862" cy="10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115616" y="4653136"/>
            <a:ext cx="7128792" cy="936104"/>
          </a:xfrm>
        </p:spPr>
        <p:txBody>
          <a:bodyPr>
            <a:normAutofit/>
          </a:bodyPr>
          <a:lstStyle/>
          <a:p>
            <a:r>
              <a:rPr lang="de-DE" sz="2000" dirty="0" smtClean="0"/>
              <a:t>2- oder 3-rädrige Lastenräder, Zuladung 50 – 100 kg speziell zum Transport von Lasten (Waren, Pakete, Werkzeug)</a:t>
            </a:r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05436"/>
            <a:ext cx="2099472" cy="1399648"/>
          </a:xfrm>
          <a:prstGeom prst="rect">
            <a:avLst/>
          </a:prstGeom>
        </p:spPr>
      </p:pic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Breite Modellpalette</a:t>
            </a:r>
            <a:endParaRPr lang="de-DE" sz="2000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60936"/>
            <a:ext cx="2016224" cy="13441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8297"/>
            <a:ext cx="1947129" cy="12967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531520" cy="14252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2137529" cy="1425298"/>
          </a:xfrm>
          <a:prstGeom prst="rect">
            <a:avLst/>
          </a:prstGeom>
        </p:spPr>
      </p:pic>
      <p:sp>
        <p:nvSpPr>
          <p:cNvPr id="14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014652" y="2742461"/>
            <a:ext cx="1567971" cy="191931"/>
          </a:xfrm>
        </p:spPr>
        <p:txBody>
          <a:bodyPr>
            <a:normAutofit/>
          </a:bodyPr>
          <a:lstStyle/>
          <a:p>
            <a:r>
              <a:rPr lang="de-DE" sz="500" dirty="0" smtClean="0"/>
              <a:t>Foto: </a:t>
            </a:r>
            <a:r>
              <a:rPr lang="de-DE" sz="500" dirty="0" err="1"/>
              <a:t>StreetScooter</a:t>
            </a:r>
            <a:r>
              <a:rPr lang="de-DE" sz="500" dirty="0"/>
              <a:t> / Deutsche Post DHL Group</a:t>
            </a:r>
          </a:p>
        </p:txBody>
      </p:sp>
    </p:spTree>
    <p:extLst>
      <p:ext uri="{BB962C8B-B14F-4D97-AF65-F5344CB8AC3E}">
        <p14:creationId xmlns:p14="http://schemas.microsoft.com/office/powerpoint/2010/main" val="39127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475656" y="764704"/>
            <a:ext cx="6932200" cy="648072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3-rädrige Lastenräder</a:t>
            </a:r>
            <a:endParaRPr lang="de-DE" sz="200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49" y="1484784"/>
            <a:ext cx="2560314" cy="1441510"/>
          </a:xfrm>
          <a:prstGeom prst="rect">
            <a:avLst/>
          </a:prstGeom>
        </p:spPr>
      </p:pic>
      <p:sp>
        <p:nvSpPr>
          <p:cNvPr id="10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33591" y="3140968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Vorteile von 3-rädrigen Lastenrädern</a:t>
            </a:r>
            <a:endParaRPr lang="de-DE" sz="2000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267744" y="3573016"/>
            <a:ext cx="4392488" cy="79208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de-DE" sz="2000" dirty="0" smtClean="0"/>
              <a:t>- Höhere Zuladung</a:t>
            </a:r>
          </a:p>
          <a:p>
            <a:pPr marL="342900" indent="-342900" algn="l">
              <a:buFontTx/>
              <a:buChar char="-"/>
            </a:pPr>
            <a:r>
              <a:rPr lang="de-DE" sz="2000" dirty="0" smtClean="0"/>
              <a:t>- Größere Fläche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1441510" cy="1441510"/>
          </a:xfrm>
          <a:prstGeom prst="rect">
            <a:avLst/>
          </a:prstGeom>
        </p:spPr>
      </p:pic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195736" y="4437112"/>
            <a:ext cx="4824536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Nachteile von 3-rädrigen Lastenrädern</a:t>
            </a:r>
            <a:endParaRPr lang="de-DE" sz="2000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267744" y="4905164"/>
            <a:ext cx="3819337" cy="64807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de-DE" sz="2000" dirty="0" smtClean="0"/>
              <a:t>- Langsamere Kurvenfahrten</a:t>
            </a:r>
          </a:p>
        </p:txBody>
      </p:sp>
    </p:spTree>
    <p:extLst>
      <p:ext uri="{BB962C8B-B14F-4D97-AF65-F5344CB8AC3E}">
        <p14:creationId xmlns:p14="http://schemas.microsoft.com/office/powerpoint/2010/main" val="2473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475656" y="764704"/>
            <a:ext cx="6932200" cy="648072"/>
          </a:xfrm>
        </p:spPr>
        <p:txBody>
          <a:bodyPr>
            <a:normAutofit/>
          </a:bodyPr>
          <a:lstStyle/>
          <a:p>
            <a:r>
              <a:rPr lang="de-DE" sz="2000" u="sng" dirty="0" smtClean="0"/>
              <a:t>2-rädrige Lastenräder</a:t>
            </a:r>
            <a:endParaRPr lang="de-DE" sz="2000" u="sng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090637" y="3140968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Vorteile von 2-rädrigen Lastenrädern</a:t>
            </a:r>
            <a:endParaRPr lang="de-DE" sz="2000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359184" y="3573016"/>
            <a:ext cx="4392488" cy="79208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de-DE" sz="2000" dirty="0" smtClean="0"/>
              <a:t>- Wendiger, schneller</a:t>
            </a:r>
          </a:p>
          <a:p>
            <a:pPr marL="342900" indent="-342900" algn="l">
              <a:buFontTx/>
              <a:buChar char="-"/>
            </a:pPr>
            <a:r>
              <a:rPr lang="de-DE" sz="2000" dirty="0" smtClean="0"/>
              <a:t>- typisch für Kurierdienste</a:t>
            </a:r>
            <a:endParaRPr lang="de-DE" sz="2000" dirty="0"/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267744" y="4437112"/>
            <a:ext cx="4824536" cy="50405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Nachteile von 2-rädrigen Lastenrädern</a:t>
            </a:r>
            <a:endParaRPr lang="de-DE" sz="2000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350594" y="4905164"/>
            <a:ext cx="4968552" cy="64807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de-DE" sz="2000" dirty="0" smtClean="0"/>
              <a:t>- Gewicht wird über Lenker balanciert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2165358" cy="14415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91" y="1484784"/>
            <a:ext cx="2162265" cy="14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2"/>
          <p:cNvSpPr txBox="1">
            <a:spLocks/>
          </p:cNvSpPr>
          <p:nvPr/>
        </p:nvSpPr>
        <p:spPr>
          <a:xfrm>
            <a:off x="703000" y="580526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Textplatzhalter 22"/>
          <p:cNvSpPr txBox="1">
            <a:spLocks/>
          </p:cNvSpPr>
          <p:nvPr/>
        </p:nvSpPr>
        <p:spPr>
          <a:xfrm>
            <a:off x="2774713" y="5229200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___________________</a:t>
            </a:r>
            <a:endParaRPr lang="de-DE" sz="2000" dirty="0"/>
          </a:p>
        </p:txBody>
      </p:sp>
      <p:sp>
        <p:nvSpPr>
          <p:cNvPr id="8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2090637" y="764704"/>
            <a:ext cx="4896544" cy="504056"/>
          </a:xfrm>
        </p:spPr>
        <p:txBody>
          <a:bodyPr>
            <a:normAutofit/>
          </a:bodyPr>
          <a:lstStyle/>
          <a:p>
            <a:r>
              <a:rPr lang="de-DE" sz="2000" u="sng" dirty="0"/>
              <a:t>Beispiel </a:t>
            </a:r>
            <a:r>
              <a:rPr lang="de-DE" sz="2000" u="sng" dirty="0" smtClean="0"/>
              <a:t>Warentransport</a:t>
            </a:r>
            <a:endParaRPr lang="de-DE" sz="2000" u="sng" dirty="0"/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3"/>
          </p:nvPr>
        </p:nvSpPr>
        <p:spPr>
          <a:xfrm>
            <a:off x="1655676" y="4077072"/>
            <a:ext cx="6192688" cy="187220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de-DE" sz="2000" dirty="0" smtClean="0"/>
              <a:t>Perfekt für kleinteiligen, zeitsensiblen Transport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Vor die Tür, abliefern und weiter</a:t>
            </a:r>
          </a:p>
          <a:p>
            <a:pPr marL="457200" indent="-457200" algn="l">
              <a:buAutoNum type="arabicPeriod"/>
            </a:pPr>
            <a:r>
              <a:rPr lang="de-DE" sz="2000" dirty="0" smtClean="0"/>
              <a:t>Deutlich schneller in der City als Lieferwagen</a:t>
            </a:r>
          </a:p>
          <a:p>
            <a:pPr marL="457200" indent="-457200">
              <a:buAutoNum type="arabicPeriod"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09" y="1484784"/>
            <a:ext cx="2504438" cy="25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Benutzerdefiniert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073E87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enutzerdefiniert 1">
      <a:majorFont>
        <a:latin typeface="Signika"/>
        <a:ea typeface=""/>
        <a:cs typeface=""/>
      </a:majorFont>
      <a:minorFont>
        <a:latin typeface="Signika"/>
        <a:ea typeface=""/>
        <a:cs typeface="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Bildschirmpräsentation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Raphi</dc:creator>
  <cp:lastModifiedBy>Christian Grundmann</cp:lastModifiedBy>
  <cp:revision>130</cp:revision>
  <cp:lastPrinted>2016-04-07T12:07:40Z</cp:lastPrinted>
  <dcterms:created xsi:type="dcterms:W3CDTF">2015-10-11T15:34:40Z</dcterms:created>
  <dcterms:modified xsi:type="dcterms:W3CDTF">2016-05-02T10:28:17Z</dcterms:modified>
</cp:coreProperties>
</file>